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0" r:id="rId4"/>
    <p:sldId id="259" r:id="rId5"/>
    <p:sldId id="266" r:id="rId6"/>
    <p:sldId id="274" r:id="rId7"/>
    <p:sldId id="267" r:id="rId8"/>
    <p:sldId id="268" r:id="rId9"/>
    <p:sldId id="271" r:id="rId10"/>
    <p:sldId id="27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Besonders begabte Kinder erkennen, verstehen &amp; begleiten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8E96C-B5B7-344B-AB6C-4B4E1E32B618}" type="datetime1">
              <a:rPr lang="de-DE" smtClean="0"/>
              <a:t>18.06.2019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D482C-9806-B247-A5F2-4AFFD4DB97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039955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Besonders begabte Kinder erkennen, verstehen &amp; begleiten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B06DC-D7FC-FA4C-86F1-FAF392AB2661}" type="datetime1">
              <a:rPr lang="de-DE" smtClean="0"/>
              <a:t>18.06.2019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41855-F393-8E46-B2FB-D5DE59E818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57157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Überschrift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Besonders begabte Kinder erkennen, verstehen &amp; begleiten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7763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Carla</a:t>
            </a:r>
          </a:p>
          <a:p>
            <a:endParaRPr lang="de-DE" dirty="0"/>
          </a:p>
        </p:txBody>
      </p:sp>
      <p:sp>
        <p:nvSpPr>
          <p:cNvPr id="4" name="Überschrift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Besonders begabte Kinder erkennen, verstehen &amp; begleiten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4349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47EC-C03A-A645-82B6-62E7F7859579}" type="datetime1">
              <a:rPr lang="de-DE" smtClean="0"/>
              <a:t>18.06.2019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Dipl.Psych. Andrea Hüther, Grimmstr.1, 80335 München; www.pfifff.de Dipl. Päd. Carla Jochem (ECHA-Coach), 85521 Ottobrunn, www.einfach-und-begabt.de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CCDF-E3AD-0F4B-9BE9-9FF32935F28C}" type="datetime1">
              <a:rPr lang="de-DE" smtClean="0"/>
              <a:t>18.06.2019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Dipl.Psych. Andrea Hüther, Grimmstr.1, 80335 München; www.pfifff.de Dipl. Päd. Carla Jochem (ECHA-Coach), 85521 Ottobrunn, www.einfach-und-begabt.de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5171-3F7D-1544-843D-8BC95F7341AA}" type="datetime1">
              <a:rPr lang="de-DE" smtClean="0"/>
              <a:t>18.06.2019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Dipl.Psych. Andrea Hüther, Grimmstr.1, 80335 München; www.pfifff.de Dipl. Päd. Carla Jochem (ECHA-Coach), 85521 Ottobrunn, www.einfach-und-begabt.de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1BA6-F3A0-DD4A-9187-5A4F0759DB9B}" type="datetime1">
              <a:rPr lang="de-DE" smtClean="0"/>
              <a:t>18.06.2019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Dipl.Psych. Andrea Hüther, Grimmstr.1, 80335 München; www.pfifff.de Dipl. Päd. Carla Jochem (ECHA-Coach), 85521 Ottobrunn, www.einfach-und-begabt.de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F0FC8-FD7F-8642-83CC-8B43B069D566}" type="datetime1">
              <a:rPr lang="de-DE" smtClean="0"/>
              <a:t>18.06.2019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Dipl.Psych. Andrea Hüther, Grimmstr.1, 80335 München; www.pfifff.de Dipl. Päd. Carla Jochem (ECHA-Coach), 85521 Ottobrunn, www.einfach-und-begabt.de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3037-3F3D-5D49-884A-152735FCC817}" type="datetime1">
              <a:rPr lang="de-DE" smtClean="0"/>
              <a:t>18.06.2019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Dipl.Psych. Andrea Hüther, Grimmstr.1, 80335 München; www.pfifff.de Dipl. Päd. Carla Jochem (ECHA-Coach), 85521 Ottobrunn, www.einfach-und-begabt.de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8A82-D88C-0347-AA88-EC5C8F808039}" type="datetime1">
              <a:rPr lang="de-DE" smtClean="0"/>
              <a:t>18.06.2019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Dipl.Psych. Andrea Hüther, Grimmstr.1, 80335 München; www.pfifff.de Dipl. Päd. Carla Jochem (ECHA-Coach), 85521 Ottobrunn, www.einfach-und-begabt.de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C6A4-D787-C140-986B-6AE0E9D20960}" type="datetime1">
              <a:rPr lang="de-DE" smtClean="0"/>
              <a:t>18.06.2019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Dipl.Psych. Andrea Hüther, Grimmstr.1, 80335 München; www.pfifff.de Dipl. Päd. Carla Jochem (ECHA-Coach), 85521 Ottobrunn, www.einfach-und-begabt.de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70F86-8B42-414F-8A92-5C5D417C2E65}" type="datetime1">
              <a:rPr lang="de-DE" smtClean="0"/>
              <a:t>18.06.2019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Dipl.Psych. Andrea Hüther, Grimmstr.1, 80335 München; www.pfifff.de Dipl. Päd. Carla Jochem (ECHA-Coach), 85521 Ottobrunn, www.einfach-und-begabt.de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1FD2-7FB8-C147-BB45-C0145FAF3A42}" type="datetime1">
              <a:rPr lang="de-DE" smtClean="0"/>
              <a:t>18.06.2019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Dipl.Psych. Andrea Hüther, Grimmstr.1, 80335 München; www.pfifff.de Dipl. Päd. Carla Jochem (ECHA-Coach), 85521 Ottobrunn, www.einfach-und-begabt.de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CCE5-DC34-3F4A-92A9-13CCF1DA1586}" type="datetime1">
              <a:rPr lang="de-DE" smtClean="0"/>
              <a:t>18.06.2019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Dipl.Psych. Andrea Hüther, Grimmstr.1, 80335 München; www.pfifff.de Dipl. Päd. Carla Jochem (ECHA-Coach), 85521 Ottobrunn, www.einfach-und-begabt.de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6F10-2A1F-A345-937A-9BAEF12608B2}" type="datetime1">
              <a:rPr lang="de-DE" smtClean="0"/>
              <a:t>18.06.2019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Dipl.Psych. Andrea Hüther, Grimmstr.1, 80335 München; www.pfifff.de Dipl. Päd. Carla Jochem (ECHA-Coach), 85521 Ottobrunn, www.einfach-und-begabt.de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D1DE-B313-E14B-9660-A93B7D2CC62B}" type="datetime1">
              <a:rPr lang="de-DE" smtClean="0"/>
              <a:t>18.06.2019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Dipl.Psych. Andrea Hüther, Grimmstr.1, 80335 München; www.pfifff.de Dipl. Päd. Carla Jochem (ECHA-Coach), 85521 Ottobrunn, www.einfach-und-begabt.de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D844-1E7E-264C-835A-107E189C078C}" type="datetime1">
              <a:rPr lang="de-DE" smtClean="0"/>
              <a:t>18.06.2019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Dipl.Psych. Andrea Hüther, Grimmstr.1, 80335 München; www.pfifff.de Dipl. Päd. Carla Jochem (ECHA-Coach), 85521 Ottobrunn, www.einfach-und-begabt.de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356A-509E-A049-8709-63C8A290C184}" type="datetime1">
              <a:rPr lang="de-DE" smtClean="0"/>
              <a:t>18.06.2019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Dipl.Psych. Andrea Hüther, Grimmstr.1, 80335 München; www.pfifff.de Dipl. Päd. Carla Jochem (ECHA-Coach), 85521 Ottobrunn, www.einfach-und-begabt.de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17CB-07E3-BB4C-B9F9-D87E9E4A956A}" type="datetime1">
              <a:rPr lang="de-DE" smtClean="0"/>
              <a:t>18.06.2019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Dipl.Psych. Andrea Hüther, Grimmstr.1, 80335 München; www.pfifff.de Dipl. Päd. Carla Jochem (ECHA-Coach), 85521 Ottobrunn, www.einfach-und-begabt.de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20C70-C412-DE45-84AD-97774AC59376}" type="datetime1">
              <a:rPr lang="de-DE" smtClean="0"/>
              <a:t>18.06.2019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Dipl.Psych. Andrea Hüther, Grimmstr.1, 80335 München; www.pfifff.de Dipl. Päd. Carla Jochem (ECHA-Coach), 85521 Ottobrunn, www.einfach-und-begabt.de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fifff.d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fifff.d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fifff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fifff.d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fifff.d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fifff.d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Testen</a:t>
            </a:r>
            <a:r>
              <a:rPr lang="en-US" dirty="0" smtClean="0"/>
              <a:t> von </a:t>
            </a:r>
            <a:r>
              <a:rPr lang="en-US" dirty="0" err="1" smtClean="0"/>
              <a:t>Begabung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Referentin</a:t>
            </a:r>
            <a:r>
              <a:rPr lang="en-US" dirty="0" smtClean="0"/>
              <a:t>: </a:t>
            </a:r>
            <a:r>
              <a:rPr lang="en-US" dirty="0" err="1" smtClean="0"/>
              <a:t>Diplompsychologin</a:t>
            </a:r>
            <a:r>
              <a:rPr lang="en-US" dirty="0" smtClean="0"/>
              <a:t> Andrea Hüther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Dipl.Psych</a:t>
            </a:r>
            <a:r>
              <a:rPr lang="en-US" dirty="0" smtClean="0"/>
              <a:t>. Andrea </a:t>
            </a:r>
            <a:r>
              <a:rPr lang="en-US" dirty="0" err="1" smtClean="0"/>
              <a:t>Hüther</a:t>
            </a:r>
            <a:r>
              <a:rPr lang="en-US" dirty="0" smtClean="0"/>
              <a:t>, Grimmstr.1, 80335 </a:t>
            </a:r>
            <a:r>
              <a:rPr lang="en-US" dirty="0" err="1" smtClean="0"/>
              <a:t>München</a:t>
            </a:r>
            <a:r>
              <a:rPr lang="en-US" dirty="0" smtClean="0"/>
              <a:t>; </a:t>
            </a:r>
            <a:r>
              <a:rPr lang="en-US" dirty="0" smtClean="0">
                <a:hlinkClick r:id="rId2"/>
              </a:rPr>
              <a:t>www.pfifff.de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473050"/>
            <a:ext cx="9770025" cy="1048871"/>
          </a:xfrm>
        </p:spPr>
        <p:txBody>
          <a:bodyPr>
            <a:normAutofit fontScale="90000"/>
          </a:bodyPr>
          <a:lstStyle/>
          <a:p>
            <a:r>
              <a:rPr lang="de-DE" dirty="0"/>
              <a:t>2</a:t>
            </a:r>
            <a:r>
              <a:rPr lang="de-DE" dirty="0" smtClean="0"/>
              <a:t>.	Erkennen </a:t>
            </a:r>
            <a:r>
              <a:rPr lang="de-DE" dirty="0"/>
              <a:t>von Hochbegabung bzw. </a:t>
            </a:r>
            <a:r>
              <a:rPr lang="de-DE" dirty="0" smtClean="0"/>
              <a:t>über-durchschnittlicher </a:t>
            </a:r>
            <a:r>
              <a:rPr lang="de-DE" dirty="0"/>
              <a:t>Begabung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597583"/>
            <a:ext cx="8596668" cy="4443780"/>
          </a:xfrm>
        </p:spPr>
        <p:txBody>
          <a:bodyPr>
            <a:normAutofit/>
          </a:bodyPr>
          <a:lstStyle/>
          <a:p>
            <a:r>
              <a:rPr lang="de-DE" b="1" dirty="0"/>
              <a:t>Psychologische </a:t>
            </a:r>
            <a:r>
              <a:rPr lang="de-DE" b="1" dirty="0" smtClean="0"/>
              <a:t>Testverfahren im Schulalter</a:t>
            </a:r>
            <a:endParaRPr lang="de-DE" b="1" dirty="0"/>
          </a:p>
          <a:p>
            <a:pPr lvl="1"/>
            <a:r>
              <a:rPr lang="de-DE" b="1" dirty="0" smtClean="0"/>
              <a:t>WISC-V </a:t>
            </a:r>
            <a:r>
              <a:rPr lang="de-DE" dirty="0" smtClean="0"/>
              <a:t> </a:t>
            </a:r>
            <a:r>
              <a:rPr lang="de-DE" dirty="0"/>
              <a:t>Wechsler </a:t>
            </a:r>
            <a:r>
              <a:rPr lang="de-DE" dirty="0" err="1" smtClean="0"/>
              <a:t>Intelligence</a:t>
            </a:r>
            <a:r>
              <a:rPr lang="de-DE" dirty="0" smtClean="0"/>
              <a:t> </a:t>
            </a:r>
            <a:r>
              <a:rPr lang="de-DE" dirty="0" err="1" smtClean="0"/>
              <a:t>Scale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Children</a:t>
            </a:r>
            <a:r>
              <a:rPr lang="de-DE" dirty="0" smtClean="0"/>
              <a:t> </a:t>
            </a:r>
            <a:r>
              <a:rPr lang="de-DE" dirty="0"/>
              <a:t>(Normiert </a:t>
            </a:r>
            <a:r>
              <a:rPr lang="de-DE" dirty="0" smtClean="0"/>
              <a:t>von 6;0 </a:t>
            </a:r>
            <a:r>
              <a:rPr lang="de-DE" dirty="0"/>
              <a:t>bis </a:t>
            </a:r>
            <a:r>
              <a:rPr lang="de-DE" dirty="0" smtClean="0"/>
              <a:t>16;11 </a:t>
            </a:r>
            <a:r>
              <a:rPr lang="de-DE" dirty="0"/>
              <a:t>Jahren</a:t>
            </a:r>
            <a:r>
              <a:rPr lang="de-DE" dirty="0" smtClean="0"/>
              <a:t>)</a:t>
            </a:r>
          </a:p>
          <a:p>
            <a:pPr marL="457200" lvl="1" indent="0">
              <a:buNone/>
            </a:pPr>
            <a:r>
              <a:rPr lang="de-DE" dirty="0" smtClean="0"/>
              <a:t>Subskalen sind:	</a:t>
            </a:r>
            <a:r>
              <a:rPr lang="de-DE" dirty="0"/>
              <a:t>Sprachskala</a:t>
            </a:r>
          </a:p>
          <a:p>
            <a:pPr marL="457200" lvl="1" indent="0">
              <a:buNone/>
            </a:pPr>
            <a:r>
              <a:rPr lang="de-DE" dirty="0"/>
              <a:t>				Visuell räumliche Verarbeitung</a:t>
            </a:r>
          </a:p>
          <a:p>
            <a:pPr marL="457200" lvl="1" indent="0">
              <a:buNone/>
            </a:pPr>
            <a:r>
              <a:rPr lang="de-DE" dirty="0"/>
              <a:t>				Fluides Schlussfolgern</a:t>
            </a:r>
          </a:p>
          <a:p>
            <a:pPr marL="457200" lvl="1" indent="0">
              <a:buNone/>
            </a:pPr>
            <a:r>
              <a:rPr lang="de-DE" dirty="0"/>
              <a:t>				Arbeitsgedächtnis</a:t>
            </a:r>
          </a:p>
          <a:p>
            <a:pPr marL="457200" lvl="1" indent="0">
              <a:buNone/>
            </a:pPr>
            <a:r>
              <a:rPr lang="de-DE" dirty="0"/>
              <a:t>				Verarbeitungsgeschwindigkeit</a:t>
            </a:r>
          </a:p>
          <a:p>
            <a:pPr marL="457200" lvl="1" indent="0">
              <a:buNone/>
            </a:pPr>
            <a:endParaRPr lang="de-DE" dirty="0" smtClean="0"/>
          </a:p>
          <a:p>
            <a:pPr lvl="1"/>
            <a:r>
              <a:rPr lang="de-DE" b="1" dirty="0" smtClean="0"/>
              <a:t>CFT 1-R und CFT 20-R</a:t>
            </a:r>
          </a:p>
          <a:p>
            <a:pPr marL="457200" lvl="1" indent="0">
              <a:buNone/>
            </a:pPr>
            <a:r>
              <a:rPr lang="de-DE" dirty="0" smtClean="0"/>
              <a:t>Nicht-sprachliche Testverfahren als Ergänzung (Altersbereich 5 Jahre bis Erwachsene)</a:t>
            </a:r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Dipl.Psych</a:t>
            </a:r>
            <a:r>
              <a:rPr lang="en-US" dirty="0" smtClean="0"/>
              <a:t>. Andrea </a:t>
            </a:r>
            <a:r>
              <a:rPr lang="en-US" dirty="0" err="1" smtClean="0"/>
              <a:t>Hüther</a:t>
            </a:r>
            <a:r>
              <a:rPr lang="en-US" dirty="0" smtClean="0"/>
              <a:t>, Grimmstr.1, 80335 </a:t>
            </a:r>
            <a:r>
              <a:rPr lang="en-US" dirty="0" err="1" smtClean="0"/>
              <a:t>München</a:t>
            </a:r>
            <a:r>
              <a:rPr lang="en-US" dirty="0" smtClean="0"/>
              <a:t>; </a:t>
            </a:r>
            <a:r>
              <a:rPr lang="en-US" dirty="0" smtClean="0">
                <a:hlinkClick r:id="rId2"/>
              </a:rPr>
              <a:t>www.pfifff.de</a:t>
            </a:r>
            <a:endParaRPr lang="en-US" dirty="0"/>
          </a:p>
          <a:p>
            <a:r>
              <a:rPr lang="en-US" dirty="0" smtClean="0"/>
              <a:t>Dipl. </a:t>
            </a:r>
            <a:r>
              <a:rPr lang="en-US" dirty="0" err="1" smtClean="0"/>
              <a:t>Päd</a:t>
            </a:r>
            <a:r>
              <a:rPr lang="en-US" dirty="0" smtClean="0"/>
              <a:t>. Carla </a:t>
            </a:r>
            <a:r>
              <a:rPr lang="en-US" dirty="0" err="1" smtClean="0"/>
              <a:t>Jochem</a:t>
            </a:r>
            <a:r>
              <a:rPr lang="en-US" dirty="0" smtClean="0"/>
              <a:t> (ECHA-Coach), 85521 </a:t>
            </a:r>
            <a:r>
              <a:rPr lang="en-US" dirty="0" err="1" smtClean="0"/>
              <a:t>Ottobrunn</a:t>
            </a:r>
            <a:r>
              <a:rPr lang="en-US" dirty="0" smtClean="0"/>
              <a:t>, </a:t>
            </a:r>
            <a:r>
              <a:rPr lang="en-US" dirty="0" err="1" smtClean="0"/>
              <a:t>www.einfach</a:t>
            </a:r>
            <a:r>
              <a:rPr lang="en-US" dirty="0" smtClean="0"/>
              <a:t>-und-</a:t>
            </a:r>
            <a:r>
              <a:rPr lang="en-US" dirty="0" err="1" smtClean="0"/>
              <a:t>begabt.de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84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473050"/>
            <a:ext cx="8596668" cy="660274"/>
          </a:xfrm>
        </p:spPr>
        <p:txBody>
          <a:bodyPr/>
          <a:lstStyle/>
          <a:p>
            <a:r>
              <a:rPr lang="de-DE" dirty="0" smtClean="0"/>
              <a:t>4. Häufige Probleme begabter Kinder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3" y="1078711"/>
            <a:ext cx="8950625" cy="5003616"/>
          </a:xfrm>
        </p:spPr>
        <p:txBody>
          <a:bodyPr>
            <a:normAutofit lnSpcReduction="10000"/>
          </a:bodyPr>
          <a:lstStyle/>
          <a:p>
            <a:r>
              <a:rPr lang="de-DE" sz="2000" b="1" dirty="0" err="1" smtClean="0"/>
              <a:t>Asynchronien</a:t>
            </a:r>
            <a:r>
              <a:rPr lang="de-DE" sz="2000" b="1" dirty="0" smtClean="0"/>
              <a:t> in der Entwicklung ausgleichen</a:t>
            </a:r>
          </a:p>
          <a:p>
            <a:pPr marL="400050" lvl="1" indent="0">
              <a:buNone/>
            </a:pPr>
            <a:r>
              <a:rPr lang="de-DE" dirty="0" smtClean="0"/>
              <a:t>Vermeiden des Auseinandergehens der Entwicklungsschere: deutliche </a:t>
            </a:r>
            <a:r>
              <a:rPr lang="de-DE" dirty="0" err="1" smtClean="0"/>
              <a:t>Asynchronien</a:t>
            </a:r>
            <a:r>
              <a:rPr lang="de-DE" dirty="0" smtClean="0"/>
              <a:t> ausgleichen</a:t>
            </a:r>
          </a:p>
          <a:p>
            <a:pPr marL="800100" lvl="2" indent="0">
              <a:buNone/>
            </a:pPr>
            <a:r>
              <a:rPr lang="de-DE" sz="1600" dirty="0" smtClean="0"/>
              <a:t>Intellektuelle Entwicklung		(IE)</a:t>
            </a:r>
          </a:p>
          <a:p>
            <a:pPr marL="800100" lvl="2" indent="0">
              <a:buNone/>
            </a:pPr>
            <a:r>
              <a:rPr lang="de-DE" sz="1600" dirty="0" smtClean="0"/>
              <a:t>Emotionale Entwicklung		(</a:t>
            </a:r>
            <a:r>
              <a:rPr lang="de-DE" sz="1600" dirty="0" err="1" smtClean="0"/>
              <a:t>EmoE</a:t>
            </a:r>
            <a:r>
              <a:rPr lang="de-DE" sz="1600" dirty="0" smtClean="0"/>
              <a:t>)</a:t>
            </a:r>
          </a:p>
          <a:p>
            <a:pPr marL="800100" lvl="2" indent="0">
              <a:buNone/>
            </a:pPr>
            <a:r>
              <a:rPr lang="de-DE" sz="1600" dirty="0" smtClean="0"/>
              <a:t>Soziale Entwicklung			(</a:t>
            </a:r>
            <a:r>
              <a:rPr lang="de-DE" sz="1600" dirty="0" err="1" smtClean="0"/>
              <a:t>SozE</a:t>
            </a:r>
            <a:r>
              <a:rPr lang="de-DE" sz="1600" dirty="0" smtClean="0"/>
              <a:t>)</a:t>
            </a:r>
          </a:p>
          <a:p>
            <a:pPr marL="800100" lvl="2" indent="0">
              <a:buNone/>
            </a:pPr>
            <a:r>
              <a:rPr lang="de-DE" sz="1600" dirty="0" smtClean="0"/>
              <a:t>Körperliche Entwicklung		(</a:t>
            </a:r>
            <a:r>
              <a:rPr lang="de-DE" sz="1600" dirty="0" err="1" smtClean="0"/>
              <a:t>KöE</a:t>
            </a:r>
            <a:r>
              <a:rPr lang="de-DE" sz="1600" dirty="0" smtClean="0"/>
              <a:t>)</a:t>
            </a:r>
          </a:p>
          <a:p>
            <a:pPr marL="800100" lvl="2" indent="0">
              <a:buNone/>
            </a:pPr>
            <a:endParaRPr lang="de-DE" dirty="0" smtClean="0"/>
          </a:p>
          <a:p>
            <a:pPr marL="800100" lvl="2" indent="0">
              <a:buNone/>
            </a:pPr>
            <a:r>
              <a:rPr lang="de-DE" sz="1600" dirty="0" smtClean="0"/>
              <a:t>Mögliche </a:t>
            </a:r>
            <a:r>
              <a:rPr lang="de-DE" sz="1600" dirty="0" err="1" smtClean="0"/>
              <a:t>Asynchronien</a:t>
            </a:r>
            <a:r>
              <a:rPr lang="de-DE" sz="1600" dirty="0"/>
              <a:t>:	</a:t>
            </a:r>
            <a:r>
              <a:rPr lang="de-DE" sz="1600" dirty="0" smtClean="0"/>
              <a:t>	IE </a:t>
            </a:r>
            <a:r>
              <a:rPr lang="de-DE" sz="1600" dirty="0"/>
              <a:t>und Feinmotorik</a:t>
            </a:r>
          </a:p>
          <a:p>
            <a:pPr marL="800100" lvl="2" indent="0">
              <a:buNone/>
            </a:pPr>
            <a:r>
              <a:rPr lang="de-DE" sz="1600" dirty="0" smtClean="0"/>
              <a:t>							IE </a:t>
            </a:r>
            <a:r>
              <a:rPr lang="de-DE" sz="1600" dirty="0"/>
              <a:t>und </a:t>
            </a:r>
            <a:r>
              <a:rPr lang="de-DE" sz="1600" dirty="0" err="1"/>
              <a:t>EmoE</a:t>
            </a:r>
            <a:endParaRPr lang="de-DE" sz="1600" dirty="0"/>
          </a:p>
          <a:p>
            <a:pPr marL="400050" lvl="1" indent="0">
              <a:buNone/>
            </a:pPr>
            <a:r>
              <a:rPr lang="de-DE" dirty="0" smtClean="0"/>
              <a:t>								IE und </a:t>
            </a:r>
            <a:r>
              <a:rPr lang="de-DE" dirty="0" err="1" smtClean="0"/>
              <a:t>SozE</a:t>
            </a:r>
            <a:endParaRPr lang="de-DE" dirty="0" smtClean="0"/>
          </a:p>
          <a:p>
            <a:pPr marL="400050" lvl="1" indent="0">
              <a:buNone/>
            </a:pPr>
            <a:r>
              <a:rPr lang="de-DE" dirty="0"/>
              <a:t>	</a:t>
            </a:r>
            <a:r>
              <a:rPr lang="de-DE" dirty="0" smtClean="0"/>
              <a:t>							IE und visuelle Fähigkeit</a:t>
            </a:r>
          </a:p>
          <a:p>
            <a:pPr marL="400050" lvl="1" indent="0">
              <a:buNone/>
            </a:pPr>
            <a:r>
              <a:rPr lang="de-DE" u="sng" dirty="0" smtClean="0"/>
              <a:t>Empfehlung hierbei:</a:t>
            </a:r>
          </a:p>
          <a:p>
            <a:pPr marL="400050" lvl="1" indent="0">
              <a:buNone/>
            </a:pPr>
            <a:r>
              <a:rPr lang="de-DE" dirty="0" smtClean="0"/>
              <a:t>Stärksten Entwicklungsbereich mit den Schwächeren zu verbinden.</a:t>
            </a:r>
          </a:p>
          <a:p>
            <a:pPr marL="400050" lvl="1" indent="0">
              <a:buNone/>
            </a:pP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Dipl.Psych</a:t>
            </a:r>
            <a:r>
              <a:rPr lang="en-US" dirty="0" smtClean="0"/>
              <a:t>. Andrea Hüther, Grimmstr.1, 80335 </a:t>
            </a:r>
            <a:r>
              <a:rPr lang="en-US" dirty="0" err="1" smtClean="0"/>
              <a:t>München</a:t>
            </a:r>
            <a:r>
              <a:rPr lang="en-US" dirty="0" smtClean="0"/>
              <a:t>; www.pfifff.de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54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428227"/>
            <a:ext cx="8596668" cy="660400"/>
          </a:xfrm>
        </p:spPr>
        <p:txBody>
          <a:bodyPr/>
          <a:lstStyle/>
          <a:p>
            <a:r>
              <a:rPr lang="de-DE" dirty="0" smtClean="0"/>
              <a:t>1. </a:t>
            </a:r>
            <a:r>
              <a:rPr lang="de-DE" smtClean="0"/>
              <a:t>Was ist </a:t>
            </a:r>
            <a:r>
              <a:rPr lang="de-DE" dirty="0" smtClean="0"/>
              <a:t>(akademische) Hochbegabung?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284941"/>
            <a:ext cx="8899960" cy="4756421"/>
          </a:xfrm>
        </p:spPr>
        <p:txBody>
          <a:bodyPr>
            <a:normAutofit/>
          </a:bodyPr>
          <a:lstStyle/>
          <a:p>
            <a:r>
              <a:rPr lang="de-DE" b="1" dirty="0" smtClean="0"/>
              <a:t> Definition</a:t>
            </a:r>
            <a:endParaRPr lang="de-DE" dirty="0" smtClean="0"/>
          </a:p>
          <a:p>
            <a:pPr marL="457200" lvl="1" indent="0">
              <a:buNone/>
            </a:pPr>
            <a:r>
              <a:rPr lang="de-DE" dirty="0" smtClean="0"/>
              <a:t>Menschen, die in einem bestimmten Bereich eine so hohe Leistung aufweisen, wie sie nur von wenigen Personen der Bezugsgruppe erbracht werden (relative, quantitative Betrachtung)							</a:t>
            </a:r>
            <a:r>
              <a:rPr lang="de-DE" i="1" dirty="0" smtClean="0"/>
              <a:t>-nach </a:t>
            </a:r>
            <a:r>
              <a:rPr lang="de-DE" i="1" dirty="0" err="1" smtClean="0"/>
              <a:t>Aiga</a:t>
            </a:r>
            <a:r>
              <a:rPr lang="de-DE" i="1" dirty="0" smtClean="0"/>
              <a:t> Stapf, 2010</a:t>
            </a:r>
          </a:p>
          <a:p>
            <a:pPr marL="457200" lvl="1" indent="0">
              <a:buNone/>
            </a:pPr>
            <a:endParaRPr lang="de-DE" i="1" dirty="0" smtClean="0"/>
          </a:p>
          <a:p>
            <a:r>
              <a:rPr lang="de-DE" dirty="0" smtClean="0"/>
              <a:t>Einflüsse </a:t>
            </a:r>
            <a:r>
              <a:rPr lang="de-DE" dirty="0" smtClean="0"/>
              <a:t>von Umwelt und Anlage auf die Intelligenz sind nicht zu trennen.</a:t>
            </a:r>
          </a:p>
          <a:p>
            <a:r>
              <a:rPr lang="de-DE" dirty="0" smtClean="0"/>
              <a:t>Erwachsenenalter (geschätzt):	40% Umwelt, 60% Anlage</a:t>
            </a:r>
          </a:p>
          <a:p>
            <a:r>
              <a:rPr lang="de-DE" dirty="0" smtClean="0"/>
              <a:t>Abgrenzung zum Talentbegriff</a:t>
            </a:r>
          </a:p>
          <a:p>
            <a:pPr marL="400050" lvl="1" indent="0">
              <a:buNone/>
            </a:pPr>
            <a:endParaRPr lang="de-DE" b="1" dirty="0" smtClean="0"/>
          </a:p>
          <a:p>
            <a:pPr marL="400050" lvl="1" indent="0">
              <a:buNone/>
            </a:pPr>
            <a:r>
              <a:rPr lang="de-DE" b="1" dirty="0" smtClean="0"/>
              <a:t>Hochbegabung ist </a:t>
            </a:r>
            <a:r>
              <a:rPr lang="de-DE" b="1" dirty="0" smtClean="0"/>
              <a:t>eine breite allgemeine intellektuelle Leistungsfähigkeit.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Dipl.Psych</a:t>
            </a:r>
            <a:r>
              <a:rPr lang="en-US" dirty="0" smtClean="0"/>
              <a:t>. Andrea Hüther, Grimmstr.1, 80335 </a:t>
            </a:r>
            <a:r>
              <a:rPr lang="en-US" dirty="0" err="1" smtClean="0"/>
              <a:t>München</a:t>
            </a:r>
            <a:r>
              <a:rPr lang="en-US" dirty="0" smtClean="0"/>
              <a:t>; </a:t>
            </a:r>
            <a:r>
              <a:rPr lang="en-US" dirty="0" smtClean="0">
                <a:hlinkClick r:id="rId3"/>
              </a:rPr>
              <a:t>www.pfifff.de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2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336385"/>
            <a:ext cx="8596668" cy="585694"/>
          </a:xfrm>
        </p:spPr>
        <p:txBody>
          <a:bodyPr>
            <a:normAutofit fontScale="90000"/>
          </a:bodyPr>
          <a:lstStyle/>
          <a:p>
            <a:r>
              <a:rPr lang="de-DE" dirty="0"/>
              <a:t>1. Was ist (</a:t>
            </a:r>
            <a:r>
              <a:rPr lang="de-DE" sz="4000" dirty="0"/>
              <a:t>akademische</a:t>
            </a:r>
            <a:r>
              <a:rPr lang="de-DE" dirty="0"/>
              <a:t>) Hochbegabung?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Dipl.Psych</a:t>
            </a:r>
            <a:r>
              <a:rPr lang="en-US" dirty="0" smtClean="0"/>
              <a:t>. Andrea </a:t>
            </a:r>
            <a:r>
              <a:rPr lang="en-US" dirty="0" err="1" smtClean="0"/>
              <a:t>Hüther</a:t>
            </a:r>
            <a:r>
              <a:rPr lang="en-US" dirty="0" smtClean="0"/>
              <a:t>, Grimmstr.1, 80335 </a:t>
            </a:r>
            <a:r>
              <a:rPr lang="en-US" dirty="0" err="1" smtClean="0"/>
              <a:t>München</a:t>
            </a:r>
            <a:r>
              <a:rPr lang="en-US" dirty="0" smtClean="0"/>
              <a:t>; </a:t>
            </a:r>
            <a:r>
              <a:rPr lang="en-US" dirty="0" smtClean="0">
                <a:hlinkClick r:id="rId3"/>
              </a:rPr>
              <a:t>www.pfifff.de</a:t>
            </a:r>
            <a:endParaRPr lang="en-US" dirty="0"/>
          </a:p>
          <a:p>
            <a:r>
              <a:rPr lang="en-US" dirty="0" smtClean="0"/>
              <a:t>Dipl. </a:t>
            </a:r>
            <a:r>
              <a:rPr lang="en-US" dirty="0" err="1" smtClean="0"/>
              <a:t>Päd</a:t>
            </a:r>
            <a:r>
              <a:rPr lang="en-US" dirty="0" smtClean="0"/>
              <a:t>. Carla </a:t>
            </a:r>
            <a:r>
              <a:rPr lang="en-US" dirty="0" err="1" smtClean="0"/>
              <a:t>Jochem</a:t>
            </a:r>
            <a:r>
              <a:rPr lang="en-US" dirty="0" smtClean="0"/>
              <a:t> (ECHA-Coach), 85521 </a:t>
            </a:r>
            <a:r>
              <a:rPr lang="en-US" dirty="0" err="1" smtClean="0"/>
              <a:t>Ottobrunn</a:t>
            </a:r>
            <a:r>
              <a:rPr lang="en-US" dirty="0" smtClean="0"/>
              <a:t>, </a:t>
            </a:r>
            <a:r>
              <a:rPr lang="en-US" dirty="0" err="1" smtClean="0"/>
              <a:t>www.einfach</a:t>
            </a:r>
            <a:r>
              <a:rPr lang="en-US" dirty="0" smtClean="0"/>
              <a:t>-und-</a:t>
            </a:r>
            <a:r>
              <a:rPr lang="en-US" dirty="0" err="1" smtClean="0"/>
              <a:t>begabt.de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Grafik 1"/>
          <p:cNvPicPr>
            <a:picLocks noGrp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" t="418" b="787"/>
          <a:stretch/>
        </p:blipFill>
        <p:spPr bwMode="auto">
          <a:xfrm>
            <a:off x="2446918" y="898390"/>
            <a:ext cx="6891635" cy="520449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086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413286"/>
            <a:ext cx="8882341" cy="1093694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2. Erkennen von Hochbegabung bzw. über-durchschnittlicher Begabung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542965"/>
            <a:ext cx="8596668" cy="4498398"/>
          </a:xfrm>
        </p:spPr>
        <p:txBody>
          <a:bodyPr>
            <a:normAutofit fontScale="85000" lnSpcReduction="10000"/>
          </a:bodyPr>
          <a:lstStyle/>
          <a:p>
            <a:r>
              <a:rPr lang="de-DE" sz="2000" b="1" dirty="0" smtClean="0"/>
              <a:t>Methoden für die Tagesstätte</a:t>
            </a:r>
            <a:endParaRPr lang="de-DE" b="1" dirty="0" smtClean="0"/>
          </a:p>
          <a:p>
            <a:pPr lvl="1"/>
            <a:r>
              <a:rPr lang="de-DE" sz="1700" b="1" dirty="0" smtClean="0"/>
              <a:t>Kuno Bellers Entwicklungstabelle (2010)</a:t>
            </a:r>
          </a:p>
          <a:p>
            <a:pPr marL="457200" lvl="1" indent="0">
              <a:buNone/>
            </a:pPr>
            <a:r>
              <a:rPr lang="de-DE" dirty="0" smtClean="0"/>
              <a:t>Erfasst verschiedene Bereiche der Entwicklung von Kindern:</a:t>
            </a:r>
          </a:p>
          <a:p>
            <a:pPr marL="914400" lvl="2" indent="0">
              <a:buNone/>
            </a:pPr>
            <a:r>
              <a:rPr lang="de-DE" sz="1500" dirty="0" smtClean="0"/>
              <a:t>Körperpflege				Sprache</a:t>
            </a:r>
          </a:p>
          <a:p>
            <a:pPr marL="914400" lvl="2" indent="0">
              <a:buNone/>
            </a:pPr>
            <a:r>
              <a:rPr lang="de-DE" sz="1500" dirty="0" smtClean="0"/>
              <a:t>Umgebungsbewusstsein		          Kognition</a:t>
            </a:r>
          </a:p>
          <a:p>
            <a:pPr marL="914400" lvl="2" indent="0">
              <a:buNone/>
            </a:pPr>
            <a:r>
              <a:rPr lang="de-DE" sz="1500" dirty="0" smtClean="0"/>
              <a:t>Sozial-emotionale Entwicklung	          Grobmotorik</a:t>
            </a:r>
          </a:p>
          <a:p>
            <a:pPr marL="914400" lvl="2" indent="0">
              <a:buNone/>
            </a:pPr>
            <a:r>
              <a:rPr lang="de-DE" sz="1500" dirty="0" smtClean="0"/>
              <a:t>Spieltätigkeit				Feinmotorik</a:t>
            </a:r>
            <a:endParaRPr lang="de-DE" sz="1500" dirty="0"/>
          </a:p>
          <a:p>
            <a:pPr marL="1371600" lvl="3" indent="0">
              <a:buNone/>
            </a:pPr>
            <a:endParaRPr lang="de-DE" sz="300" dirty="0" smtClean="0"/>
          </a:p>
          <a:p>
            <a:pPr lvl="1"/>
            <a:r>
              <a:rPr lang="de-DE" sz="1700" b="1" dirty="0" smtClean="0"/>
              <a:t>BBK 3-6 (2007)	  Beobachtungsbogen von A. Frey, E. </a:t>
            </a:r>
            <a:r>
              <a:rPr lang="de-DE" sz="1700" b="1" dirty="0" err="1" smtClean="0"/>
              <a:t>Duhm</a:t>
            </a:r>
            <a:r>
              <a:rPr lang="de-DE" sz="1700" b="1" dirty="0" smtClean="0"/>
              <a:t>, D. Althaus</a:t>
            </a:r>
          </a:p>
          <a:p>
            <a:pPr marL="514350" lvl="1" indent="0">
              <a:buNone/>
            </a:pPr>
            <a:r>
              <a:rPr lang="de-DE" dirty="0" smtClean="0"/>
              <a:t>Ermittelt </a:t>
            </a:r>
            <a:r>
              <a:rPr lang="de-DE" b="1" dirty="0" smtClean="0"/>
              <a:t>11</a:t>
            </a:r>
            <a:r>
              <a:rPr lang="de-DE" dirty="0" smtClean="0"/>
              <a:t> verschiedene Bereiche der Entwicklung von Kindern:</a:t>
            </a:r>
          </a:p>
          <a:p>
            <a:pPr marL="914400" lvl="2" indent="0">
              <a:buNone/>
            </a:pPr>
            <a:r>
              <a:rPr lang="de-DE" sz="1500" dirty="0" smtClean="0"/>
              <a:t>Aufgabenorientierung			Erstlesen, Rechnen, Schreiben</a:t>
            </a:r>
          </a:p>
          <a:p>
            <a:pPr marL="914400" lvl="2" indent="0">
              <a:buNone/>
            </a:pPr>
            <a:r>
              <a:rPr lang="de-DE" sz="1500" dirty="0" smtClean="0"/>
              <a:t>Kommunikative Grundfähigkeit		Sprachliche Reflexivität		Medientechnisches Verhalten	</a:t>
            </a:r>
          </a:p>
          <a:p>
            <a:pPr marL="914400" lvl="2" indent="0">
              <a:buNone/>
            </a:pPr>
            <a:r>
              <a:rPr lang="de-DE" sz="1500" dirty="0" smtClean="0"/>
              <a:t>Spielintensität				sprachliche Entwicklung		Schüchternheit</a:t>
            </a:r>
          </a:p>
          <a:p>
            <a:pPr marL="914400" lvl="2" indent="0">
              <a:buNone/>
            </a:pPr>
            <a:r>
              <a:rPr lang="de-DE" sz="1500" dirty="0" smtClean="0"/>
              <a:t>Grobmotorik				Feinmotorik				aggressives Verhalten</a:t>
            </a:r>
          </a:p>
          <a:p>
            <a:pPr marL="1371600" lvl="3" indent="0">
              <a:buNone/>
            </a:pPr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Dipl.Psych</a:t>
            </a:r>
            <a:r>
              <a:rPr lang="en-US" dirty="0" smtClean="0"/>
              <a:t>. Andrea </a:t>
            </a:r>
            <a:r>
              <a:rPr lang="en-US" dirty="0" err="1" smtClean="0"/>
              <a:t>Hüther</a:t>
            </a:r>
            <a:r>
              <a:rPr lang="en-US" dirty="0" smtClean="0"/>
              <a:t>, Grimmstr.1, 80335 </a:t>
            </a:r>
            <a:r>
              <a:rPr lang="en-US" dirty="0" err="1" smtClean="0"/>
              <a:t>München</a:t>
            </a:r>
            <a:r>
              <a:rPr lang="en-US" dirty="0" smtClean="0"/>
              <a:t>; </a:t>
            </a:r>
            <a:r>
              <a:rPr lang="en-US" dirty="0" smtClean="0">
                <a:hlinkClick r:id="rId2"/>
              </a:rPr>
              <a:t>www.pfifff.de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64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</a:t>
            </a:r>
            <a:r>
              <a:rPr lang="de-DE" dirty="0"/>
              <a:t>t</a:t>
            </a:r>
            <a:r>
              <a:rPr lang="de-DE" dirty="0" smtClean="0"/>
              <a:t>estpsychologische Untersuchung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Eine testpsychologische Untersuchung kann </a:t>
            </a:r>
            <a:r>
              <a:rPr lang="de-DE" dirty="0" smtClean="0"/>
              <a:t>u.a. von </a:t>
            </a:r>
            <a:r>
              <a:rPr lang="de-DE" dirty="0" smtClean="0"/>
              <a:t>Diplompsychologen, Schulpsychologen und Kinderpsychiatern durchgeführt werden.</a:t>
            </a:r>
          </a:p>
          <a:p>
            <a:pPr marL="0" indent="0">
              <a:buNone/>
            </a:pPr>
            <a:r>
              <a:rPr lang="de-DE" dirty="0" smtClean="0"/>
              <a:t>Beispiel: Ablauf bei PFIFFF</a:t>
            </a:r>
          </a:p>
          <a:p>
            <a:pPr marL="0" indent="0">
              <a:buNone/>
            </a:pPr>
            <a:r>
              <a:rPr lang="de-DE" dirty="0" smtClean="0"/>
              <a:t>Anamnesefragebogen wird von den Eltern vorab ausgefüllt</a:t>
            </a:r>
          </a:p>
          <a:p>
            <a:pPr marL="0" indent="0">
              <a:buNone/>
            </a:pPr>
            <a:r>
              <a:rPr lang="de-DE" dirty="0" smtClean="0"/>
              <a:t>Dreistündiger Termin mit:</a:t>
            </a:r>
          </a:p>
          <a:p>
            <a:pPr marL="0" indent="0">
              <a:buNone/>
            </a:pPr>
            <a:r>
              <a:rPr lang="de-DE" dirty="0" smtClean="0"/>
              <a:t>    Vorgespräch</a:t>
            </a:r>
          </a:p>
          <a:p>
            <a:pPr marL="0" indent="0">
              <a:buNone/>
            </a:pPr>
            <a:r>
              <a:rPr lang="de-DE" dirty="0" smtClean="0"/>
              <a:t>    Testdurchführung</a:t>
            </a:r>
          </a:p>
          <a:p>
            <a:pPr marL="0" indent="0">
              <a:buNone/>
            </a:pPr>
            <a:r>
              <a:rPr lang="de-DE" dirty="0" smtClean="0"/>
              <a:t>    Anamnese und Ergebnisgespräch, Elternberatung</a:t>
            </a:r>
          </a:p>
          <a:p>
            <a:pPr marL="0" indent="0">
              <a:buNone/>
            </a:pPr>
            <a:r>
              <a:rPr lang="de-DE" dirty="0" smtClean="0"/>
              <a:t>    Berichterstellung mit Empfehlungen (optional)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Dipl.Psych</a:t>
            </a:r>
            <a:r>
              <a:rPr lang="en-US" dirty="0" smtClean="0"/>
              <a:t>. Andrea Hüther, Grimmstr.1, 80335 </a:t>
            </a:r>
            <a:r>
              <a:rPr lang="en-US" dirty="0" err="1" smtClean="0"/>
              <a:t>München</a:t>
            </a:r>
            <a:r>
              <a:rPr lang="en-US" dirty="0" smtClean="0"/>
              <a:t>; www.pfifff.de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477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Warum sollte man testen?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Die testpsychologische Untersuchung mit Anamnesegespräch bietet Aussagen zu</a:t>
            </a:r>
          </a:p>
          <a:p>
            <a:pPr marL="0" indent="0">
              <a:buNone/>
            </a:pPr>
            <a:r>
              <a:rPr lang="de-DE" b="1" dirty="0" smtClean="0"/>
              <a:t>1. dem Begabungsniveau:</a:t>
            </a:r>
          </a:p>
          <a:p>
            <a:r>
              <a:rPr lang="de-DE" dirty="0" smtClean="0"/>
              <a:t>Unterdurchschnittlich</a:t>
            </a:r>
          </a:p>
          <a:p>
            <a:r>
              <a:rPr lang="de-DE" dirty="0" smtClean="0"/>
              <a:t>Durchschnittlich</a:t>
            </a:r>
          </a:p>
          <a:p>
            <a:r>
              <a:rPr lang="de-DE" dirty="0" smtClean="0"/>
              <a:t>Überdurchschnittlich</a:t>
            </a:r>
          </a:p>
          <a:p>
            <a:r>
              <a:rPr lang="de-DE" dirty="0" smtClean="0"/>
              <a:t>Weit überdurchschnittlich: Bereich intellektueller Hochbegabung, nur 2 von 100 Kindern liegen in diesem Bereich.</a:t>
            </a:r>
          </a:p>
          <a:p>
            <a:r>
              <a:rPr lang="de-DE" dirty="0" smtClean="0"/>
              <a:t>Aussagen zu Teilhochbegabungen möglich</a:t>
            </a:r>
          </a:p>
          <a:p>
            <a:pPr marL="0" indent="0">
              <a:buNone/>
            </a:pPr>
            <a:r>
              <a:rPr lang="de-DE" dirty="0" smtClean="0"/>
              <a:t>Besondere Bedürfnisse des Kindes können erkannt werden, eine eventuelle frühe Einschulung kann überlegt werden.</a:t>
            </a:r>
          </a:p>
          <a:p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Dipl.Psych</a:t>
            </a:r>
            <a:r>
              <a:rPr lang="en-US" dirty="0" smtClean="0"/>
              <a:t>. Andrea Hüther, Grimmstr.1, 80335 </a:t>
            </a:r>
            <a:r>
              <a:rPr lang="en-US" dirty="0" err="1" smtClean="0"/>
              <a:t>München</a:t>
            </a:r>
            <a:r>
              <a:rPr lang="en-US" dirty="0" smtClean="0"/>
              <a:t>; www.pfifff.de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027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Warum sollte man testen?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b="1" dirty="0" smtClean="0"/>
              <a:t>2. Hinweise auf Stärken und Schwächen</a:t>
            </a:r>
          </a:p>
          <a:p>
            <a:r>
              <a:rPr lang="de-DE" dirty="0" smtClean="0"/>
              <a:t>Wo sind </a:t>
            </a:r>
            <a:r>
              <a:rPr lang="de-DE" dirty="0" smtClean="0"/>
              <a:t>Begabungsschwerpunkte?</a:t>
            </a:r>
            <a:endParaRPr lang="de-DE" dirty="0" smtClean="0"/>
          </a:p>
          <a:p>
            <a:r>
              <a:rPr lang="de-DE" dirty="0" smtClean="0"/>
              <a:t>Wo liegen schwächere </a:t>
            </a:r>
            <a:r>
              <a:rPr lang="de-DE" dirty="0" smtClean="0"/>
              <a:t>Bereiche z.B.: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- Raum Lage Labilität (rechts-links) (LRS Risiko)</a:t>
            </a:r>
          </a:p>
          <a:p>
            <a:pPr marL="0" indent="0">
              <a:buNone/>
            </a:pPr>
            <a:r>
              <a:rPr lang="de-DE" dirty="0" smtClean="0"/>
              <a:t>- Probleme mit der visuellen Differenzierung (hohe Toleranz für „ungefähr“-                                                                                                             Lösungen), geht oft mit Lese-Rechtschreibschwäche einher</a:t>
            </a:r>
          </a:p>
          <a:p>
            <a:pPr marL="0" indent="0">
              <a:buNone/>
            </a:pPr>
            <a:r>
              <a:rPr lang="de-DE" dirty="0" smtClean="0"/>
              <a:t>- Räumliche </a:t>
            </a:r>
            <a:r>
              <a:rPr lang="de-DE" dirty="0" smtClean="0"/>
              <a:t>Fähigkeiten, visuelle Verarbeitungsprobleme, Wahrnehmungsstörungen</a:t>
            </a:r>
          </a:p>
          <a:p>
            <a:pPr marL="0" indent="0">
              <a:buNone/>
            </a:pPr>
            <a:r>
              <a:rPr lang="de-DE" dirty="0" smtClean="0"/>
              <a:t>- Sprachliche </a:t>
            </a:r>
            <a:r>
              <a:rPr lang="de-DE" dirty="0" smtClean="0"/>
              <a:t>Fähigkeiten, Aussprache, akustische </a:t>
            </a:r>
            <a:r>
              <a:rPr lang="de-DE" dirty="0"/>
              <a:t>D</a:t>
            </a:r>
            <a:r>
              <a:rPr lang="de-DE" dirty="0" smtClean="0"/>
              <a:t>ifferenzierungsfähigkeit  (b-p)</a:t>
            </a:r>
          </a:p>
          <a:p>
            <a:pPr marL="0" indent="0">
              <a:buNone/>
            </a:pPr>
            <a:r>
              <a:rPr lang="de-DE" dirty="0" smtClean="0"/>
              <a:t>- Arbeitsgedächtnis 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- Arbeitstempo manuell-visuell, </a:t>
            </a:r>
            <a:r>
              <a:rPr lang="de-DE" dirty="0" err="1" smtClean="0"/>
              <a:t>Graphomotorik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- Arbeitsstil (flüchtig bis verlangsamt), Konzentration, Motivation, Aufmerksamkeit für fremdgestellte Aufgaben</a:t>
            </a:r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Dipl.Psych</a:t>
            </a:r>
            <a:r>
              <a:rPr lang="en-US" dirty="0" smtClean="0"/>
              <a:t>. Andrea Hüther, Grimmstr.1, 80335 </a:t>
            </a:r>
            <a:r>
              <a:rPr lang="en-US" dirty="0" err="1" smtClean="0"/>
              <a:t>München</a:t>
            </a:r>
            <a:r>
              <a:rPr lang="en-US" dirty="0" smtClean="0"/>
              <a:t>; www.pfifff.de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348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Warum sollt man testen?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smtClean="0"/>
              <a:t>3. Erkennen von Schwierigkeiten und Chancen:</a:t>
            </a:r>
          </a:p>
          <a:p>
            <a:r>
              <a:rPr lang="de-DE" dirty="0" smtClean="0"/>
              <a:t>Entwicklungs-</a:t>
            </a:r>
            <a:r>
              <a:rPr lang="de-DE" dirty="0" err="1"/>
              <a:t>A</a:t>
            </a:r>
            <a:r>
              <a:rPr lang="de-DE" dirty="0" err="1" smtClean="0"/>
              <a:t>synchronien</a:t>
            </a:r>
            <a:r>
              <a:rPr lang="de-DE" dirty="0" smtClean="0"/>
              <a:t> erkennen und ausgleichen </a:t>
            </a:r>
          </a:p>
          <a:p>
            <a:r>
              <a:rPr lang="de-DE" dirty="0" smtClean="0"/>
              <a:t>Gegensteuern bei Vermeidungstendenzen (z.B. Feinmotorik, Grobmotorik)</a:t>
            </a:r>
          </a:p>
          <a:p>
            <a:r>
              <a:rPr lang="de-DE" dirty="0" smtClean="0"/>
              <a:t>Stärken und Schwächen verbinden</a:t>
            </a:r>
          </a:p>
          <a:p>
            <a:r>
              <a:rPr lang="de-DE" dirty="0" smtClean="0"/>
              <a:t>Unterforderung beenden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Aus der Untersuchung des </a:t>
            </a:r>
            <a:r>
              <a:rPr lang="de-DE" dirty="0"/>
              <a:t>K</a:t>
            </a:r>
            <a:r>
              <a:rPr lang="de-DE" dirty="0" smtClean="0"/>
              <a:t>indes </a:t>
            </a:r>
            <a:r>
              <a:rPr lang="de-DE" dirty="0"/>
              <a:t>l</a:t>
            </a:r>
            <a:r>
              <a:rPr lang="de-DE" dirty="0" smtClean="0"/>
              <a:t>eiten sich Empfehlungen ab:</a:t>
            </a:r>
          </a:p>
          <a:p>
            <a:pPr marL="0" indent="0">
              <a:buNone/>
            </a:pPr>
            <a:r>
              <a:rPr lang="de-DE" dirty="0" smtClean="0"/>
              <a:t> Für zu Hause</a:t>
            </a:r>
          </a:p>
          <a:p>
            <a:pPr marL="0" indent="0">
              <a:buNone/>
            </a:pPr>
            <a:r>
              <a:rPr lang="de-DE" dirty="0" smtClean="0"/>
              <a:t> Für die Tagesstätte und Schule</a:t>
            </a:r>
          </a:p>
          <a:p>
            <a:pPr marL="0" indent="0">
              <a:buNone/>
            </a:pPr>
            <a:r>
              <a:rPr lang="de-DE" dirty="0" smtClean="0"/>
              <a:t> </a:t>
            </a:r>
            <a:r>
              <a:rPr lang="de-DE" dirty="0"/>
              <a:t>F</a:t>
            </a:r>
            <a:r>
              <a:rPr lang="de-DE" dirty="0" smtClean="0"/>
              <a:t>ür weitere Therapieangebote, z.B. Ergotherapie, Psychotherapie, Lerncoaching</a:t>
            </a:r>
          </a:p>
          <a:p>
            <a:pPr marL="0" indent="0">
              <a:buNone/>
            </a:pP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Dipl.Psych</a:t>
            </a:r>
            <a:r>
              <a:rPr lang="en-US" dirty="0" smtClean="0"/>
              <a:t>. Andrea Hüther, Grimmstr.1, 80335 </a:t>
            </a:r>
            <a:r>
              <a:rPr lang="en-US" dirty="0" err="1" smtClean="0"/>
              <a:t>München</a:t>
            </a:r>
            <a:r>
              <a:rPr lang="en-US" dirty="0" smtClean="0"/>
              <a:t>; www.pfifff.de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130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473050"/>
            <a:ext cx="9770025" cy="1048871"/>
          </a:xfrm>
        </p:spPr>
        <p:txBody>
          <a:bodyPr>
            <a:normAutofit fontScale="90000"/>
          </a:bodyPr>
          <a:lstStyle/>
          <a:p>
            <a:r>
              <a:rPr lang="de-DE" dirty="0"/>
              <a:t>2</a:t>
            </a:r>
            <a:r>
              <a:rPr lang="de-DE" dirty="0" smtClean="0"/>
              <a:t>.	Erkennen </a:t>
            </a:r>
            <a:r>
              <a:rPr lang="de-DE" dirty="0"/>
              <a:t>von Hochbegabung bzw. </a:t>
            </a:r>
            <a:r>
              <a:rPr lang="de-DE" dirty="0" smtClean="0"/>
              <a:t>über-durchschnittlicher </a:t>
            </a:r>
            <a:r>
              <a:rPr lang="de-DE" dirty="0"/>
              <a:t>Begabung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597583"/>
            <a:ext cx="8596668" cy="4443780"/>
          </a:xfrm>
        </p:spPr>
        <p:txBody>
          <a:bodyPr>
            <a:normAutofit fontScale="92500" lnSpcReduction="20000"/>
          </a:bodyPr>
          <a:lstStyle/>
          <a:p>
            <a:r>
              <a:rPr lang="de-DE" b="1" dirty="0"/>
              <a:t>Psychologische </a:t>
            </a:r>
            <a:r>
              <a:rPr lang="de-DE" b="1" dirty="0" smtClean="0"/>
              <a:t>Testverfahren im Vorschulalter</a:t>
            </a:r>
            <a:endParaRPr lang="de-DE" b="1" dirty="0"/>
          </a:p>
          <a:p>
            <a:pPr lvl="1"/>
            <a:r>
              <a:rPr lang="de-DE" b="1" dirty="0"/>
              <a:t>WPPSI IV </a:t>
            </a:r>
            <a:r>
              <a:rPr lang="mr-IN" dirty="0"/>
              <a:t>–</a:t>
            </a:r>
            <a:r>
              <a:rPr lang="de-DE" dirty="0"/>
              <a:t> Wechsler </a:t>
            </a:r>
            <a:r>
              <a:rPr lang="de-DE" dirty="0" err="1"/>
              <a:t>Preschool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Primary </a:t>
            </a:r>
            <a:r>
              <a:rPr lang="de-DE" dirty="0" err="1"/>
              <a:t>Scale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Intelligence</a:t>
            </a:r>
            <a:r>
              <a:rPr lang="de-DE" dirty="0"/>
              <a:t> (Normiert an 1.322 Kindern von 2;6 bis 6;11 Jahren</a:t>
            </a:r>
            <a:r>
              <a:rPr lang="de-DE" dirty="0" smtClean="0"/>
              <a:t>)</a:t>
            </a:r>
          </a:p>
          <a:p>
            <a:pPr marL="457200" lvl="1" indent="0">
              <a:buNone/>
            </a:pPr>
            <a:r>
              <a:rPr lang="de-DE" dirty="0" smtClean="0"/>
              <a:t>Subskalen sind:	        Sprachskala</a:t>
            </a:r>
          </a:p>
          <a:p>
            <a:pPr marL="457200" lvl="1" indent="0">
              <a:buNone/>
            </a:pPr>
            <a:r>
              <a:rPr lang="de-DE" dirty="0"/>
              <a:t>	</a:t>
            </a:r>
            <a:r>
              <a:rPr lang="de-DE" dirty="0" smtClean="0"/>
              <a:t>			Visuell räumliche Verarbeitung</a:t>
            </a:r>
          </a:p>
          <a:p>
            <a:pPr marL="457200" lvl="1" indent="0">
              <a:buNone/>
            </a:pPr>
            <a:r>
              <a:rPr lang="de-DE" dirty="0"/>
              <a:t>	</a:t>
            </a:r>
            <a:r>
              <a:rPr lang="de-DE" dirty="0" smtClean="0"/>
              <a:t>			Fluides Schlussfolgern</a:t>
            </a:r>
          </a:p>
          <a:p>
            <a:pPr marL="457200" lvl="1" indent="0">
              <a:buNone/>
            </a:pPr>
            <a:r>
              <a:rPr lang="de-DE" dirty="0"/>
              <a:t>	</a:t>
            </a:r>
            <a:r>
              <a:rPr lang="de-DE" dirty="0" smtClean="0"/>
              <a:t>			Arbeitsgedächtnis</a:t>
            </a:r>
          </a:p>
          <a:p>
            <a:pPr marL="457200" lvl="1" indent="0">
              <a:buNone/>
            </a:pPr>
            <a:r>
              <a:rPr lang="de-DE" dirty="0"/>
              <a:t>	</a:t>
            </a:r>
            <a:r>
              <a:rPr lang="de-DE" dirty="0" smtClean="0"/>
              <a:t>			Verarbeitungsgeschwindigkeit</a:t>
            </a:r>
          </a:p>
          <a:p>
            <a:pPr marL="457200" lvl="1" indent="0">
              <a:buNone/>
            </a:pPr>
            <a:r>
              <a:rPr lang="de-DE" dirty="0"/>
              <a:t>	</a:t>
            </a:r>
            <a:r>
              <a:rPr lang="de-DE" dirty="0" smtClean="0"/>
              <a:t>			(Wortschatzerwerb)</a:t>
            </a:r>
            <a:endParaRPr lang="de-DE" dirty="0"/>
          </a:p>
          <a:p>
            <a:pPr marL="457200" lvl="1" indent="0">
              <a:buNone/>
            </a:pPr>
            <a:r>
              <a:rPr lang="de-DE" dirty="0" smtClean="0"/>
              <a:t>				(Non-verbale Skala)</a:t>
            </a:r>
          </a:p>
          <a:p>
            <a:pPr marL="457200" lvl="1" indent="0">
              <a:buNone/>
            </a:pPr>
            <a:endParaRPr lang="de-DE" dirty="0" smtClean="0"/>
          </a:p>
          <a:p>
            <a:pPr lvl="1"/>
            <a:r>
              <a:rPr lang="de-DE" b="1" dirty="0" smtClean="0"/>
              <a:t>BIVA</a:t>
            </a:r>
            <a:r>
              <a:rPr lang="de-DE" dirty="0" smtClean="0"/>
              <a:t> </a:t>
            </a:r>
            <a:r>
              <a:rPr lang="mr-IN" dirty="0" smtClean="0"/>
              <a:t>–</a:t>
            </a:r>
            <a:r>
              <a:rPr lang="de-DE" dirty="0" smtClean="0"/>
              <a:t> Bildbasierter Intelligenztest für das Vorschulalter</a:t>
            </a:r>
          </a:p>
          <a:p>
            <a:pPr lvl="2"/>
            <a:r>
              <a:rPr lang="de-DE" dirty="0" smtClean="0"/>
              <a:t>Als Ergänzung zum WPSSI IV geeignet</a:t>
            </a:r>
          </a:p>
          <a:p>
            <a:pPr lvl="2"/>
            <a:r>
              <a:rPr lang="de-DE" dirty="0" smtClean="0"/>
              <a:t>Ab 3;6 Jahren einzeln einsetzbar</a:t>
            </a:r>
          </a:p>
          <a:p>
            <a:pPr lvl="2"/>
            <a:r>
              <a:rPr lang="de-DE" dirty="0" smtClean="0"/>
              <a:t>Bei Mehrsprachigkeit</a:t>
            </a:r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Dipl.Psych</a:t>
            </a:r>
            <a:r>
              <a:rPr lang="en-US" dirty="0" smtClean="0"/>
              <a:t>. Andrea </a:t>
            </a:r>
            <a:r>
              <a:rPr lang="en-US" dirty="0" err="1" smtClean="0"/>
              <a:t>Hüther</a:t>
            </a:r>
            <a:r>
              <a:rPr lang="en-US" dirty="0" smtClean="0"/>
              <a:t>, Grimmstr.1, 80335 </a:t>
            </a:r>
            <a:r>
              <a:rPr lang="en-US" dirty="0" err="1" smtClean="0"/>
              <a:t>München</a:t>
            </a:r>
            <a:r>
              <a:rPr lang="en-US" dirty="0" smtClean="0"/>
              <a:t>; </a:t>
            </a:r>
            <a:r>
              <a:rPr lang="en-US" dirty="0" smtClean="0">
                <a:hlinkClick r:id="rId2"/>
              </a:rPr>
              <a:t>www.pfifff.de</a:t>
            </a:r>
            <a:endParaRPr lang="en-US" dirty="0"/>
          </a:p>
          <a:p>
            <a:r>
              <a:rPr lang="en-US" dirty="0" smtClean="0"/>
              <a:t>Dipl. </a:t>
            </a:r>
            <a:r>
              <a:rPr lang="en-US" dirty="0" err="1" smtClean="0"/>
              <a:t>Päd</a:t>
            </a:r>
            <a:r>
              <a:rPr lang="en-US" dirty="0" smtClean="0"/>
              <a:t>. Carla </a:t>
            </a:r>
            <a:r>
              <a:rPr lang="en-US" dirty="0" err="1" smtClean="0"/>
              <a:t>Jochem</a:t>
            </a:r>
            <a:r>
              <a:rPr lang="en-US" dirty="0" smtClean="0"/>
              <a:t> (ECHA-Coach), 85521 </a:t>
            </a:r>
            <a:r>
              <a:rPr lang="en-US" dirty="0" err="1" smtClean="0"/>
              <a:t>Ottobrunn</a:t>
            </a:r>
            <a:r>
              <a:rPr lang="en-US" dirty="0" smtClean="0"/>
              <a:t>, </a:t>
            </a:r>
            <a:r>
              <a:rPr lang="en-US" dirty="0" err="1" smtClean="0"/>
              <a:t>www.einfach</a:t>
            </a:r>
            <a:r>
              <a:rPr lang="en-US" dirty="0" smtClean="0"/>
              <a:t>-und-</a:t>
            </a:r>
            <a:r>
              <a:rPr lang="en-US" dirty="0" err="1" smtClean="0"/>
              <a:t>begabt.de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03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607</Words>
  <Application>Microsoft Office PowerPoint</Application>
  <PresentationFormat>Breitbild</PresentationFormat>
  <Paragraphs>132</Paragraphs>
  <Slides>11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Mangal</vt:lpstr>
      <vt:lpstr>Trebuchet MS</vt:lpstr>
      <vt:lpstr>Wingdings 3</vt:lpstr>
      <vt:lpstr>Facet</vt:lpstr>
      <vt:lpstr>Testen von Begabung</vt:lpstr>
      <vt:lpstr>1. Was ist (akademische) Hochbegabung?</vt:lpstr>
      <vt:lpstr>1. Was ist (akademische) Hochbegabung?</vt:lpstr>
      <vt:lpstr>2. Erkennen von Hochbegabung bzw. über-durchschnittlicher Begabung </vt:lpstr>
      <vt:lpstr>Die testpsychologische Untersuchung</vt:lpstr>
      <vt:lpstr>Warum sollte man testen?</vt:lpstr>
      <vt:lpstr>Warum sollte man testen?</vt:lpstr>
      <vt:lpstr>Warum sollt man testen?</vt:lpstr>
      <vt:lpstr>2. Erkennen von Hochbegabung bzw. über-durchschnittlicher Begabung </vt:lpstr>
      <vt:lpstr>2. Erkennen von Hochbegabung bzw. über-durchschnittlicher Begabung </vt:lpstr>
      <vt:lpstr>4. Häufige Probleme begabter Kinder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</dc:creator>
  <cp:lastModifiedBy>x</cp:lastModifiedBy>
  <cp:revision>62</cp:revision>
  <dcterms:created xsi:type="dcterms:W3CDTF">2014-09-12T02:18:09Z</dcterms:created>
  <dcterms:modified xsi:type="dcterms:W3CDTF">2019-06-18T19:00:20Z</dcterms:modified>
</cp:coreProperties>
</file>